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60" r:id="rId4"/>
    <p:sldId id="261" r:id="rId5"/>
    <p:sldId id="262" r:id="rId6"/>
    <p:sldId id="257" r:id="rId7"/>
    <p:sldId id="258" r:id="rId8"/>
    <p:sldId id="264" r:id="rId9"/>
    <p:sldId id="263" r:id="rId10"/>
    <p:sldId id="265" r:id="rId11"/>
    <p:sldId id="27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/>
    <p:restoredTop sz="77803"/>
  </p:normalViewPr>
  <p:slideViewPr>
    <p:cSldViewPr snapToGrid="0" snapToObjects="1">
      <p:cViewPr>
        <p:scale>
          <a:sx n="120" d="100"/>
          <a:sy n="120" d="100"/>
        </p:scale>
        <p:origin x="21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570A0-4970-E24E-AD11-5F2ACA72A5C8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2B549-ED46-5B40-AFF7-BCF4EA065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5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2B549-ED46-5B40-AFF7-BCF4EA0656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44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2B549-ED46-5B40-AFF7-BCF4EA0656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36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spent a long time trying to way I could package up the material to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ECS is a container orchestrator</a:t>
            </a:r>
          </a:p>
          <a:p>
            <a:endParaRPr lang="en-US" dirty="0"/>
          </a:p>
          <a:p>
            <a:r>
              <a:rPr lang="en-US" dirty="0"/>
              <a:t>ECS is AWS’ response to Kubernetes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2B549-ED46-5B40-AFF7-BCF4EA0656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22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2B549-ED46-5B40-AFF7-BCF4EA0656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9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Requires AWS Command Line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2B549-ED46-5B40-AFF7-BCF4EA0656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57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C2B549-ED46-5B40-AFF7-BCF4EA0656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13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5EFC6-53C5-564F-B1C1-31395819E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D0813A-BA51-4C40-9BBA-32E7834BE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ACFAD-BAF4-E64C-B9AF-156BF5441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EAF8-26CB-2748-830E-B40F5BA8941B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E8C0C-B4E5-A247-AA27-7DB6F57F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D4CA1-36F3-0E41-BC7B-727D0A50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8CA1-9258-F44A-959D-8EF08A6B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30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E5DAA-9AC1-454D-A43E-D4822FABA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AD7A1-84E4-9B41-A1C2-3CE76FC8B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C1AA0-2A28-144D-98E8-CE463324B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EAF8-26CB-2748-830E-B40F5BA8941B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B6EAC-1407-EF48-B0E4-4242A2E86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3C0F9-8BAD-B541-970A-FB110D28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8CA1-9258-F44A-959D-8EF08A6B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7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6D2D36-43B4-5942-AE6A-46A5AA6AB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5F46D-B606-C74D-A1E2-F23080131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9350D-8C06-6249-9A60-003BDE1E2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EAF8-26CB-2748-830E-B40F5BA8941B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825E8-E360-6444-94CE-942F2B84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D5DB1-AB0C-B745-9FDA-96009E17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8CA1-9258-F44A-959D-8EF08A6B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35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2420-AE32-3C44-BB37-903747C9E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6AFEB-7826-D746-AC0E-AF18AE74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A474A-D0A8-FB4B-8A3B-D5CFF1D95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EAF8-26CB-2748-830E-B40F5BA8941B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38774-CF60-AE42-B2E1-C2F618A2C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3E2C7-690B-3E40-93FD-53BCCA013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8CA1-9258-F44A-959D-8EF08A6B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54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1437-5201-D34E-8B16-2FE99C03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6F35E-3EA2-3048-90C0-935DD87A6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BCAFE-4C53-BE47-8C15-6D11EE9B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EAF8-26CB-2748-830E-B40F5BA8941B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E6EE2-F610-A14B-B130-A37ED62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BAEAC-B813-4540-857C-E6D029D2D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8CA1-9258-F44A-959D-8EF08A6B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71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6762-CB00-5F4F-938C-6B51B441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A759C-6752-F64D-B50E-52CF4CD04F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66C06-113D-F947-B03D-1D1A4B0AC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F80CB-C3D1-5C43-B27D-986FE6B2C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EAF8-26CB-2748-830E-B40F5BA8941B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DBA00-98C3-1E4E-9250-267FE5FE2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37ED6-B2BC-E644-BD5B-5B07736F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8CA1-9258-F44A-959D-8EF08A6B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94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72383-31D4-DA43-9A15-9078E7B3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0CEBA-901C-964C-811F-BB9AF3139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0A1C9-56B4-494F-939A-EF950DFF2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DAA9DD-893F-2643-B716-924BF747F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C10F6F-CB2D-3446-BB16-BC27A6A9A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EE8F2C-2CE0-2F4D-A4F0-4F9812142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EAF8-26CB-2748-830E-B40F5BA8941B}" type="datetimeFigureOut">
              <a:rPr lang="en-US" smtClean="0"/>
              <a:t>3/26/20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61DCC2-5420-BD41-BF34-4F361A721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D5494F-1FC6-904A-AAD2-B27D60A8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8CA1-9258-F44A-959D-8EF08A6B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25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93B8-0DA0-2146-883B-20CBD0BA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F1B826-EA93-824F-8241-92677BDB6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EAF8-26CB-2748-830E-B40F5BA8941B}" type="datetimeFigureOut">
              <a:rPr lang="en-US" smtClean="0"/>
              <a:t>3/26/20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4695D-EA7F-1347-8CA5-7908EFB5B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7CCA36-723E-7B4D-A93D-A296CC974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8CA1-9258-F44A-959D-8EF08A6B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55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24B2E4-49AF-A743-8D72-79822D1ED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EAF8-26CB-2748-830E-B40F5BA8941B}" type="datetimeFigureOut">
              <a:rPr lang="en-US" smtClean="0"/>
              <a:t>3/26/20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344D1-E7FE-874E-980E-AC6968F4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68D05-2ABB-4445-BAB7-84E9147C1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8CA1-9258-F44A-959D-8EF08A6B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83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ED98-D385-B24B-A013-36777ED13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402CB-1FD1-EA47-8A76-58250501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52D47-39FE-844F-A5DF-DD567A691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F8AE4-F366-BA4D-A657-5BC06875E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EAF8-26CB-2748-830E-B40F5BA8941B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B1BEC-8C58-8E4F-B3E7-05F2CD23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671E2-6B9F-D047-B364-6EF4AF68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8CA1-9258-F44A-959D-8EF08A6B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6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772F7-34D9-8B4D-B0CE-FAFAF68E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E0AA18-C20B-4843-B74E-B3B0C085BB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708DD-CEED-5D46-A9CA-521413222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2AB07-AC5D-6642-A0D0-109D085B0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EAF8-26CB-2748-830E-B40F5BA8941B}" type="datetimeFigureOut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6E349-3AB8-1C47-9009-ACCAB338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415EB-F741-ED48-96B2-30A1341F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08CA1-9258-F44A-959D-8EF08A6B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62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54A8A8-2338-2E48-8417-52AC6C8E4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7C7D4-4DA4-C74A-9ECC-A1D715A28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17BFD-AFD3-3240-A448-55A8B5794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7EAF8-26CB-2748-830E-B40F5BA8941B}" type="datetimeFigureOut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E1164-75B7-4444-AD61-12802D4BF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A20B6-56F6-EE47-98FE-0C4084D54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08CA1-9258-F44A-959D-8EF08A6B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56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C6216C-9043-CC46-862E-3738E3046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>
                <a:latin typeface="Bowlby One SC" panose="02000505060000020004" pitchFamily="2" charset="0"/>
              </a:rPr>
              <a:t>Pizzilla Part 3</a:t>
            </a:r>
          </a:p>
          <a:p>
            <a:r>
              <a:rPr lang="en-US" dirty="0">
                <a:latin typeface="Rockwell" panose="02060603020205020403" pitchFamily="18" charset="77"/>
                <a:ea typeface="Menlo" panose="020B0609030804020204" pitchFamily="49" charset="0"/>
                <a:cs typeface="Menlo" panose="020B0609030804020204" pitchFamily="49" charset="0"/>
              </a:rPr>
              <a:t>AIS Tech Talk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05E5D-DE1A-3849-B897-05575B74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372" y="232783"/>
            <a:ext cx="3369255" cy="33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92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D2B0-418C-594F-AD4E-42E68896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wlby One SC" panose="02000505060000020004" pitchFamily="2" charset="0"/>
              </a:rPr>
              <a:t>Elastic Container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57320-AC05-C644-A1AD-BE1041C26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77"/>
              </a:rPr>
              <a:t>Clusters</a:t>
            </a:r>
          </a:p>
          <a:p>
            <a:r>
              <a:rPr lang="en-US" dirty="0">
                <a:latin typeface="Rockwell" panose="02060603020205020403" pitchFamily="18" charset="77"/>
              </a:rPr>
              <a:t>Instances</a:t>
            </a:r>
          </a:p>
          <a:p>
            <a:r>
              <a:rPr lang="en-US" dirty="0">
                <a:latin typeface="Rockwell" panose="02060603020205020403" pitchFamily="18" charset="77"/>
              </a:rPr>
              <a:t>Services</a:t>
            </a:r>
          </a:p>
          <a:p>
            <a:r>
              <a:rPr lang="en-US" dirty="0">
                <a:latin typeface="Rockwell" panose="02060603020205020403" pitchFamily="18" charset="77"/>
              </a:rPr>
              <a:t>Tasks</a:t>
            </a:r>
          </a:p>
          <a:p>
            <a:r>
              <a:rPr lang="en-US" dirty="0">
                <a:latin typeface="Rockwell" panose="02060603020205020403" pitchFamily="18" charset="77"/>
              </a:rPr>
              <a:t>Containers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8271D8-CFA0-9545-9B96-56D38D0816B0}"/>
              </a:ext>
            </a:extLst>
          </p:cNvPr>
          <p:cNvSpPr/>
          <p:nvPr/>
        </p:nvSpPr>
        <p:spPr>
          <a:xfrm>
            <a:off x="4025462" y="1825625"/>
            <a:ext cx="7725104" cy="47012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DDCE64-AE7C-A746-8172-5BA41F217803}"/>
              </a:ext>
            </a:extLst>
          </p:cNvPr>
          <p:cNvSpPr txBox="1"/>
          <p:nvPr/>
        </p:nvSpPr>
        <p:spPr>
          <a:xfrm>
            <a:off x="7359055" y="1909708"/>
            <a:ext cx="1057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Cluster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886535-8E32-554C-94AE-E1A158CB043F}"/>
              </a:ext>
            </a:extLst>
          </p:cNvPr>
          <p:cNvGrpSpPr/>
          <p:nvPr/>
        </p:nvGrpSpPr>
        <p:grpSpPr>
          <a:xfrm>
            <a:off x="4729655" y="2528121"/>
            <a:ext cx="2984938" cy="3752193"/>
            <a:chOff x="4456386" y="2532993"/>
            <a:chExt cx="2984938" cy="375219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1FD67B1-F99E-774A-A554-7B32169648B2}"/>
                </a:ext>
              </a:extLst>
            </p:cNvPr>
            <p:cNvGrpSpPr/>
            <p:nvPr/>
          </p:nvGrpSpPr>
          <p:grpSpPr>
            <a:xfrm>
              <a:off x="4456386" y="2532993"/>
              <a:ext cx="2984938" cy="3752193"/>
              <a:chOff x="4456386" y="2532993"/>
              <a:chExt cx="2984938" cy="3752193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C25964E-DDFA-0D4B-8351-AF2917079690}"/>
                  </a:ext>
                </a:extLst>
              </p:cNvPr>
              <p:cNvSpPr/>
              <p:nvPr/>
            </p:nvSpPr>
            <p:spPr>
              <a:xfrm>
                <a:off x="4456386" y="2532993"/>
                <a:ext cx="2984938" cy="375219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DBD0A9-0575-E241-ADA6-F50AE6DF2CDA}"/>
                  </a:ext>
                </a:extLst>
              </p:cNvPr>
              <p:cNvSpPr txBox="1"/>
              <p:nvPr/>
            </p:nvSpPr>
            <p:spPr>
              <a:xfrm>
                <a:off x="5332756" y="2532993"/>
                <a:ext cx="12321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Instance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CB19A28-6A35-EE4E-9DC7-996B79AE02C1}"/>
                </a:ext>
              </a:extLst>
            </p:cNvPr>
            <p:cNvGrpSpPr/>
            <p:nvPr/>
          </p:nvGrpSpPr>
          <p:grpSpPr>
            <a:xfrm>
              <a:off x="4571092" y="3039874"/>
              <a:ext cx="2755524" cy="1324303"/>
              <a:chOff x="4571092" y="3039874"/>
              <a:chExt cx="2755524" cy="132430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5F7BC0B-C347-614C-AFD3-786ED2F1D722}"/>
                  </a:ext>
                </a:extLst>
              </p:cNvPr>
              <p:cNvGrpSpPr/>
              <p:nvPr/>
            </p:nvGrpSpPr>
            <p:grpSpPr>
              <a:xfrm>
                <a:off x="4571092" y="3039874"/>
                <a:ext cx="2755524" cy="1324303"/>
                <a:chOff x="4571092" y="3039874"/>
                <a:chExt cx="2755524" cy="1324303"/>
              </a:xfrm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7908154B-B551-2E44-AF49-4CBE08322C68}"/>
                    </a:ext>
                  </a:extLst>
                </p:cNvPr>
                <p:cNvSpPr/>
                <p:nvPr/>
              </p:nvSpPr>
              <p:spPr>
                <a:xfrm>
                  <a:off x="4571092" y="3039874"/>
                  <a:ext cx="2755524" cy="1324303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46DB409-F8B1-7F4A-BDC5-7450E6147DAE}"/>
                    </a:ext>
                  </a:extLst>
                </p:cNvPr>
                <p:cNvSpPr txBox="1"/>
                <p:nvPr/>
              </p:nvSpPr>
              <p:spPr>
                <a:xfrm>
                  <a:off x="5589621" y="3052769"/>
                  <a:ext cx="9428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Task 1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B7CA3F-4074-D842-9353-AAE47062F9AF}"/>
                  </a:ext>
                </a:extLst>
              </p:cNvPr>
              <p:cNvGrpSpPr/>
              <p:nvPr/>
            </p:nvGrpSpPr>
            <p:grpSpPr>
              <a:xfrm>
                <a:off x="4755389" y="3527751"/>
                <a:ext cx="747320" cy="684157"/>
                <a:chOff x="4723858" y="3518670"/>
                <a:chExt cx="747320" cy="684157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A5287F6-F3AC-9C48-BA89-8586750CBD74}"/>
                    </a:ext>
                  </a:extLst>
                </p:cNvPr>
                <p:cNvSpPr/>
                <p:nvPr/>
              </p:nvSpPr>
              <p:spPr>
                <a:xfrm>
                  <a:off x="4761187" y="3530165"/>
                  <a:ext cx="672662" cy="67266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5B1EE8E-F395-D54C-AC2D-20A36D18A7B9}"/>
                    </a:ext>
                  </a:extLst>
                </p:cNvPr>
                <p:cNvSpPr txBox="1"/>
                <p:nvPr/>
              </p:nvSpPr>
              <p:spPr>
                <a:xfrm>
                  <a:off x="4723858" y="3518670"/>
                  <a:ext cx="74732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bg1"/>
                      </a:solidFill>
                    </a:rPr>
                    <a:t>Container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009AF04-5919-F045-8417-838403C337DD}"/>
                  </a:ext>
                </a:extLst>
              </p:cNvPr>
              <p:cNvGrpSpPr/>
              <p:nvPr/>
            </p:nvGrpSpPr>
            <p:grpSpPr>
              <a:xfrm>
                <a:off x="5580086" y="3533498"/>
                <a:ext cx="747320" cy="684157"/>
                <a:chOff x="4723858" y="3518670"/>
                <a:chExt cx="747320" cy="684157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45123C4-2508-AC40-9D43-CD881EE56A3F}"/>
                    </a:ext>
                  </a:extLst>
                </p:cNvPr>
                <p:cNvSpPr/>
                <p:nvPr/>
              </p:nvSpPr>
              <p:spPr>
                <a:xfrm>
                  <a:off x="4761187" y="3530165"/>
                  <a:ext cx="672662" cy="67266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B44ACB9-296B-0642-93E8-0D3099126EA6}"/>
                    </a:ext>
                  </a:extLst>
                </p:cNvPr>
                <p:cNvSpPr txBox="1"/>
                <p:nvPr/>
              </p:nvSpPr>
              <p:spPr>
                <a:xfrm>
                  <a:off x="4723858" y="3518670"/>
                  <a:ext cx="74732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bg1"/>
                      </a:solidFill>
                    </a:rPr>
                    <a:t>Container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B39533A-C769-044D-920F-26E0923CD91A}"/>
                  </a:ext>
                </a:extLst>
              </p:cNvPr>
              <p:cNvGrpSpPr/>
              <p:nvPr/>
            </p:nvGrpSpPr>
            <p:grpSpPr>
              <a:xfrm>
                <a:off x="6404783" y="3533498"/>
                <a:ext cx="747320" cy="684157"/>
                <a:chOff x="4723858" y="3518670"/>
                <a:chExt cx="747320" cy="684157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70E1BB4-B62F-DD4E-88AB-88C9D9E00711}"/>
                    </a:ext>
                  </a:extLst>
                </p:cNvPr>
                <p:cNvSpPr/>
                <p:nvPr/>
              </p:nvSpPr>
              <p:spPr>
                <a:xfrm>
                  <a:off x="4761187" y="3530165"/>
                  <a:ext cx="672662" cy="67266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4066091-94C8-E541-8531-8A09FE201AD3}"/>
                    </a:ext>
                  </a:extLst>
                </p:cNvPr>
                <p:cNvSpPr txBox="1"/>
                <p:nvPr/>
              </p:nvSpPr>
              <p:spPr>
                <a:xfrm>
                  <a:off x="4723858" y="3518670"/>
                  <a:ext cx="74732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bg1"/>
                      </a:solidFill>
                    </a:rPr>
                    <a:t>Container</a:t>
                  </a: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03AB73B-112A-B04A-960B-8D2B3C9AC39A}"/>
                </a:ext>
              </a:extLst>
            </p:cNvPr>
            <p:cNvGrpSpPr/>
            <p:nvPr/>
          </p:nvGrpSpPr>
          <p:grpSpPr>
            <a:xfrm>
              <a:off x="4603531" y="4525797"/>
              <a:ext cx="2755524" cy="1324303"/>
              <a:chOff x="4571092" y="3039874"/>
              <a:chExt cx="2755524" cy="132430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BA315DE-4B06-4342-98C2-3AD444FE71E0}"/>
                  </a:ext>
                </a:extLst>
              </p:cNvPr>
              <p:cNvGrpSpPr/>
              <p:nvPr/>
            </p:nvGrpSpPr>
            <p:grpSpPr>
              <a:xfrm>
                <a:off x="4571092" y="3039874"/>
                <a:ext cx="2755524" cy="1324303"/>
                <a:chOff x="4571092" y="3039874"/>
                <a:chExt cx="2755524" cy="1324303"/>
              </a:xfrm>
            </p:grpSpPr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19FF5A66-81E1-D348-8A9D-BA5E456F9C5B}"/>
                    </a:ext>
                  </a:extLst>
                </p:cNvPr>
                <p:cNvSpPr/>
                <p:nvPr/>
              </p:nvSpPr>
              <p:spPr>
                <a:xfrm>
                  <a:off x="4571092" y="3039874"/>
                  <a:ext cx="2755524" cy="1324303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DAD9A78-34CE-0D47-ACD7-3B716FB1DA4C}"/>
                    </a:ext>
                  </a:extLst>
                </p:cNvPr>
                <p:cNvSpPr txBox="1"/>
                <p:nvPr/>
              </p:nvSpPr>
              <p:spPr>
                <a:xfrm>
                  <a:off x="5589621" y="3052769"/>
                  <a:ext cx="9428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Task 2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6251342-B9BE-EF4F-9936-B5D66C81D996}"/>
                  </a:ext>
                </a:extLst>
              </p:cNvPr>
              <p:cNvGrpSpPr/>
              <p:nvPr/>
            </p:nvGrpSpPr>
            <p:grpSpPr>
              <a:xfrm>
                <a:off x="4755389" y="3527751"/>
                <a:ext cx="747320" cy="684157"/>
                <a:chOff x="4723858" y="3518670"/>
                <a:chExt cx="747320" cy="684157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90C9A72-561B-0A40-8F39-1BDE5016F115}"/>
                    </a:ext>
                  </a:extLst>
                </p:cNvPr>
                <p:cNvSpPr/>
                <p:nvPr/>
              </p:nvSpPr>
              <p:spPr>
                <a:xfrm>
                  <a:off x="4761187" y="3530165"/>
                  <a:ext cx="672662" cy="67266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F368A98-075B-8F48-8767-436E7AF078E6}"/>
                    </a:ext>
                  </a:extLst>
                </p:cNvPr>
                <p:cNvSpPr txBox="1"/>
                <p:nvPr/>
              </p:nvSpPr>
              <p:spPr>
                <a:xfrm>
                  <a:off x="4723858" y="3518670"/>
                  <a:ext cx="74732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bg1"/>
                      </a:solidFill>
                    </a:rPr>
                    <a:t>Container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FD55E9E-1ABF-B84A-9519-642FFCFCC8E3}"/>
                  </a:ext>
                </a:extLst>
              </p:cNvPr>
              <p:cNvGrpSpPr/>
              <p:nvPr/>
            </p:nvGrpSpPr>
            <p:grpSpPr>
              <a:xfrm>
                <a:off x="5580086" y="3533498"/>
                <a:ext cx="747320" cy="684157"/>
                <a:chOff x="4723858" y="3518670"/>
                <a:chExt cx="747320" cy="684157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C75D443-0E70-1A45-A5D2-40D243067437}"/>
                    </a:ext>
                  </a:extLst>
                </p:cNvPr>
                <p:cNvSpPr/>
                <p:nvPr/>
              </p:nvSpPr>
              <p:spPr>
                <a:xfrm>
                  <a:off x="4761187" y="3530165"/>
                  <a:ext cx="672662" cy="67266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5E7B992-06FB-074F-A32F-4D3A2B2EF6A6}"/>
                    </a:ext>
                  </a:extLst>
                </p:cNvPr>
                <p:cNvSpPr txBox="1"/>
                <p:nvPr/>
              </p:nvSpPr>
              <p:spPr>
                <a:xfrm>
                  <a:off x="4723858" y="3518670"/>
                  <a:ext cx="74732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bg1"/>
                      </a:solidFill>
                    </a:rPr>
                    <a:t>Container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255E80A-D42D-9348-989B-327EF2AB117E}"/>
                  </a:ext>
                </a:extLst>
              </p:cNvPr>
              <p:cNvGrpSpPr/>
              <p:nvPr/>
            </p:nvGrpSpPr>
            <p:grpSpPr>
              <a:xfrm>
                <a:off x="6404783" y="3533498"/>
                <a:ext cx="747320" cy="684157"/>
                <a:chOff x="4723858" y="3518670"/>
                <a:chExt cx="747320" cy="684157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BC2B204-411A-B044-AD40-8D8C9F17D08C}"/>
                    </a:ext>
                  </a:extLst>
                </p:cNvPr>
                <p:cNvSpPr/>
                <p:nvPr/>
              </p:nvSpPr>
              <p:spPr>
                <a:xfrm>
                  <a:off x="4761187" y="3530165"/>
                  <a:ext cx="672662" cy="67266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926FC43-2F87-9542-89AD-D3A5CB8A2B09}"/>
                    </a:ext>
                  </a:extLst>
                </p:cNvPr>
                <p:cNvSpPr txBox="1"/>
                <p:nvPr/>
              </p:nvSpPr>
              <p:spPr>
                <a:xfrm>
                  <a:off x="4723858" y="3518670"/>
                  <a:ext cx="74732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bg1"/>
                      </a:solidFill>
                    </a:rPr>
                    <a:t>Container</a:t>
                  </a:r>
                </a:p>
              </p:txBody>
            </p:sp>
          </p:grp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3633E1E-F1D6-A64E-9CFE-C9EF3A43DE56}"/>
              </a:ext>
            </a:extLst>
          </p:cNvPr>
          <p:cNvGrpSpPr/>
          <p:nvPr/>
        </p:nvGrpSpPr>
        <p:grpSpPr>
          <a:xfrm>
            <a:off x="7942195" y="2506310"/>
            <a:ext cx="2984938" cy="3752193"/>
            <a:chOff x="4456386" y="2532993"/>
            <a:chExt cx="2984938" cy="375219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19ECF23-4416-284A-9E09-CF7DA597A3AA}"/>
                </a:ext>
              </a:extLst>
            </p:cNvPr>
            <p:cNvGrpSpPr/>
            <p:nvPr/>
          </p:nvGrpSpPr>
          <p:grpSpPr>
            <a:xfrm>
              <a:off x="4456386" y="2532993"/>
              <a:ext cx="2984938" cy="3752193"/>
              <a:chOff x="4456386" y="2532993"/>
              <a:chExt cx="2984938" cy="3752193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9D2160DD-F26C-B646-8B5C-AA582F1724BA}"/>
                  </a:ext>
                </a:extLst>
              </p:cNvPr>
              <p:cNvSpPr/>
              <p:nvPr/>
            </p:nvSpPr>
            <p:spPr>
              <a:xfrm>
                <a:off x="4456386" y="2532993"/>
                <a:ext cx="2984938" cy="375219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E00694A-8AAB-3F44-B80B-9B848A4234A6}"/>
                  </a:ext>
                </a:extLst>
              </p:cNvPr>
              <p:cNvSpPr txBox="1"/>
              <p:nvPr/>
            </p:nvSpPr>
            <p:spPr>
              <a:xfrm>
                <a:off x="5332756" y="2532993"/>
                <a:ext cx="12321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Instance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24B9F1A-2541-1647-96B4-4B2E5C665F6C}"/>
                </a:ext>
              </a:extLst>
            </p:cNvPr>
            <p:cNvGrpSpPr/>
            <p:nvPr/>
          </p:nvGrpSpPr>
          <p:grpSpPr>
            <a:xfrm>
              <a:off x="4571092" y="3039874"/>
              <a:ext cx="2755524" cy="1324303"/>
              <a:chOff x="4571092" y="3039874"/>
              <a:chExt cx="2755524" cy="132430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9BE1D9E-3BD5-EB4C-B1A9-DE49FBD0B876}"/>
                  </a:ext>
                </a:extLst>
              </p:cNvPr>
              <p:cNvGrpSpPr/>
              <p:nvPr/>
            </p:nvGrpSpPr>
            <p:grpSpPr>
              <a:xfrm>
                <a:off x="4571092" y="3039874"/>
                <a:ext cx="2755524" cy="1324303"/>
                <a:chOff x="4571092" y="3039874"/>
                <a:chExt cx="2755524" cy="1324303"/>
              </a:xfrm>
            </p:grpSpPr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8D560247-C872-0C47-9805-2F519B3E9BFE}"/>
                    </a:ext>
                  </a:extLst>
                </p:cNvPr>
                <p:cNvSpPr/>
                <p:nvPr/>
              </p:nvSpPr>
              <p:spPr>
                <a:xfrm>
                  <a:off x="4571092" y="3039874"/>
                  <a:ext cx="2755524" cy="1324303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04BD90F-A9E1-C547-A2E4-5E823DDF26D9}"/>
                    </a:ext>
                  </a:extLst>
                </p:cNvPr>
                <p:cNvSpPr txBox="1"/>
                <p:nvPr/>
              </p:nvSpPr>
              <p:spPr>
                <a:xfrm>
                  <a:off x="5589621" y="3052769"/>
                  <a:ext cx="9428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Task 1</a:t>
                  </a: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35C1A85-A797-5547-B357-B4CB19F1C083}"/>
                  </a:ext>
                </a:extLst>
              </p:cNvPr>
              <p:cNvGrpSpPr/>
              <p:nvPr/>
            </p:nvGrpSpPr>
            <p:grpSpPr>
              <a:xfrm>
                <a:off x="4755389" y="3527751"/>
                <a:ext cx="747320" cy="684157"/>
                <a:chOff x="4723858" y="3518670"/>
                <a:chExt cx="747320" cy="684157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E8D607C-BB7B-C547-9618-13464C04770D}"/>
                    </a:ext>
                  </a:extLst>
                </p:cNvPr>
                <p:cNvSpPr/>
                <p:nvPr/>
              </p:nvSpPr>
              <p:spPr>
                <a:xfrm>
                  <a:off x="4761187" y="3530165"/>
                  <a:ext cx="672662" cy="67266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A8090EF-1390-3140-BAFF-55FE141E80D5}"/>
                    </a:ext>
                  </a:extLst>
                </p:cNvPr>
                <p:cNvSpPr txBox="1"/>
                <p:nvPr/>
              </p:nvSpPr>
              <p:spPr>
                <a:xfrm>
                  <a:off x="4723858" y="3518670"/>
                  <a:ext cx="74732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bg1"/>
                      </a:solidFill>
                    </a:rPr>
                    <a:t>Container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578F926-DF5F-BC40-A464-71BDE5795487}"/>
                  </a:ext>
                </a:extLst>
              </p:cNvPr>
              <p:cNvGrpSpPr/>
              <p:nvPr/>
            </p:nvGrpSpPr>
            <p:grpSpPr>
              <a:xfrm>
                <a:off x="5580086" y="3533498"/>
                <a:ext cx="747320" cy="684157"/>
                <a:chOff x="4723858" y="3518670"/>
                <a:chExt cx="747320" cy="684157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3BA07D4-CBA6-B842-8B89-92CB538ED496}"/>
                    </a:ext>
                  </a:extLst>
                </p:cNvPr>
                <p:cNvSpPr/>
                <p:nvPr/>
              </p:nvSpPr>
              <p:spPr>
                <a:xfrm>
                  <a:off x="4761187" y="3530165"/>
                  <a:ext cx="672662" cy="67266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104BC57-244F-3846-B52D-745F4BB0D4E6}"/>
                    </a:ext>
                  </a:extLst>
                </p:cNvPr>
                <p:cNvSpPr txBox="1"/>
                <p:nvPr/>
              </p:nvSpPr>
              <p:spPr>
                <a:xfrm>
                  <a:off x="4723858" y="3518670"/>
                  <a:ext cx="74732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bg1"/>
                      </a:solidFill>
                    </a:rPr>
                    <a:t>Container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64E0989-C776-2F40-BE61-0DADA225F8D5}"/>
                  </a:ext>
                </a:extLst>
              </p:cNvPr>
              <p:cNvGrpSpPr/>
              <p:nvPr/>
            </p:nvGrpSpPr>
            <p:grpSpPr>
              <a:xfrm>
                <a:off x="6404783" y="3533498"/>
                <a:ext cx="747320" cy="684157"/>
                <a:chOff x="4723858" y="3518670"/>
                <a:chExt cx="747320" cy="684157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D3563028-118C-0A4A-8B89-00DFE480920C}"/>
                    </a:ext>
                  </a:extLst>
                </p:cNvPr>
                <p:cNvSpPr/>
                <p:nvPr/>
              </p:nvSpPr>
              <p:spPr>
                <a:xfrm>
                  <a:off x="4761187" y="3530165"/>
                  <a:ext cx="672662" cy="67266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FD7C497-5DBF-DD4F-8A71-D21548B36F14}"/>
                    </a:ext>
                  </a:extLst>
                </p:cNvPr>
                <p:cNvSpPr txBox="1"/>
                <p:nvPr/>
              </p:nvSpPr>
              <p:spPr>
                <a:xfrm>
                  <a:off x="4723858" y="3518670"/>
                  <a:ext cx="74732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bg1"/>
                      </a:solidFill>
                    </a:rPr>
                    <a:t>Container</a:t>
                  </a:r>
                </a:p>
              </p:txBody>
            </p: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69241C4-F8F3-7544-BEA8-C6D95BEB7364}"/>
                </a:ext>
              </a:extLst>
            </p:cNvPr>
            <p:cNvGrpSpPr/>
            <p:nvPr/>
          </p:nvGrpSpPr>
          <p:grpSpPr>
            <a:xfrm>
              <a:off x="4603531" y="4525797"/>
              <a:ext cx="2755524" cy="1324303"/>
              <a:chOff x="4571092" y="3039874"/>
              <a:chExt cx="2755524" cy="132430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D926246-CA02-5449-9E27-FDA8B27ED7D1}"/>
                  </a:ext>
                </a:extLst>
              </p:cNvPr>
              <p:cNvGrpSpPr/>
              <p:nvPr/>
            </p:nvGrpSpPr>
            <p:grpSpPr>
              <a:xfrm>
                <a:off x="4571092" y="3039874"/>
                <a:ext cx="2755524" cy="1324303"/>
                <a:chOff x="4571092" y="3039874"/>
                <a:chExt cx="2755524" cy="1324303"/>
              </a:xfrm>
            </p:grpSpPr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B28E2BE6-946E-9E4D-BF64-FA0C6DE0CE07}"/>
                    </a:ext>
                  </a:extLst>
                </p:cNvPr>
                <p:cNvSpPr/>
                <p:nvPr/>
              </p:nvSpPr>
              <p:spPr>
                <a:xfrm>
                  <a:off x="4571092" y="3039874"/>
                  <a:ext cx="2755524" cy="1324303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99B0B68-4850-DA43-86DE-9713AD81BCC0}"/>
                    </a:ext>
                  </a:extLst>
                </p:cNvPr>
                <p:cNvSpPr txBox="1"/>
                <p:nvPr/>
              </p:nvSpPr>
              <p:spPr>
                <a:xfrm>
                  <a:off x="5589621" y="3052769"/>
                  <a:ext cx="94288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/>
                      </a:solidFill>
                    </a:rPr>
                    <a:t>Task 2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9CB39B6-1013-204C-AC46-2124B36A09B2}"/>
                  </a:ext>
                </a:extLst>
              </p:cNvPr>
              <p:cNvGrpSpPr/>
              <p:nvPr/>
            </p:nvGrpSpPr>
            <p:grpSpPr>
              <a:xfrm>
                <a:off x="4755389" y="3527751"/>
                <a:ext cx="747320" cy="684157"/>
                <a:chOff x="4723858" y="3518670"/>
                <a:chExt cx="747320" cy="684157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274F5A0-B7C3-1C43-B9F1-06CC85791C1E}"/>
                    </a:ext>
                  </a:extLst>
                </p:cNvPr>
                <p:cNvSpPr/>
                <p:nvPr/>
              </p:nvSpPr>
              <p:spPr>
                <a:xfrm>
                  <a:off x="4761187" y="3530165"/>
                  <a:ext cx="672662" cy="67266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6F2E630-2FDE-D240-A31A-2BDDD2BFB58A}"/>
                    </a:ext>
                  </a:extLst>
                </p:cNvPr>
                <p:cNvSpPr txBox="1"/>
                <p:nvPr/>
              </p:nvSpPr>
              <p:spPr>
                <a:xfrm>
                  <a:off x="4723858" y="3518670"/>
                  <a:ext cx="74732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bg1"/>
                      </a:solidFill>
                    </a:rPr>
                    <a:t>Container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16134D4-5F9E-BE4B-AAC3-7BDEB4FFA38D}"/>
                  </a:ext>
                </a:extLst>
              </p:cNvPr>
              <p:cNvGrpSpPr/>
              <p:nvPr/>
            </p:nvGrpSpPr>
            <p:grpSpPr>
              <a:xfrm>
                <a:off x="5580086" y="3533498"/>
                <a:ext cx="747320" cy="684157"/>
                <a:chOff x="4723858" y="3518670"/>
                <a:chExt cx="747320" cy="684157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1875DD2-22EA-7348-8D23-D9F1E2AFB5B4}"/>
                    </a:ext>
                  </a:extLst>
                </p:cNvPr>
                <p:cNvSpPr/>
                <p:nvPr/>
              </p:nvSpPr>
              <p:spPr>
                <a:xfrm>
                  <a:off x="4761187" y="3530165"/>
                  <a:ext cx="672662" cy="67266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2C95B8B-A867-A344-9FAA-B8C3BB472AD9}"/>
                    </a:ext>
                  </a:extLst>
                </p:cNvPr>
                <p:cNvSpPr txBox="1"/>
                <p:nvPr/>
              </p:nvSpPr>
              <p:spPr>
                <a:xfrm>
                  <a:off x="4723858" y="3518670"/>
                  <a:ext cx="74732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bg1"/>
                      </a:solidFill>
                    </a:rPr>
                    <a:t>Container</a:t>
                  </a: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A08C672-FE92-E840-9E22-D8830EFF4D40}"/>
                  </a:ext>
                </a:extLst>
              </p:cNvPr>
              <p:cNvGrpSpPr/>
              <p:nvPr/>
            </p:nvGrpSpPr>
            <p:grpSpPr>
              <a:xfrm>
                <a:off x="6404783" y="3533498"/>
                <a:ext cx="747320" cy="684157"/>
                <a:chOff x="4723858" y="3518670"/>
                <a:chExt cx="747320" cy="684157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DA8EA33-38A8-FD4C-B860-B70292035E3B}"/>
                    </a:ext>
                  </a:extLst>
                </p:cNvPr>
                <p:cNvSpPr/>
                <p:nvPr/>
              </p:nvSpPr>
              <p:spPr>
                <a:xfrm>
                  <a:off x="4761187" y="3530165"/>
                  <a:ext cx="672662" cy="67266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8D1B7FC-B91A-9545-94D3-B91D6E5AC015}"/>
                    </a:ext>
                  </a:extLst>
                </p:cNvPr>
                <p:cNvSpPr txBox="1"/>
                <p:nvPr/>
              </p:nvSpPr>
              <p:spPr>
                <a:xfrm>
                  <a:off x="4723858" y="3518670"/>
                  <a:ext cx="74732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bg1"/>
                      </a:solidFill>
                    </a:rPr>
                    <a:t>Container</a:t>
                  </a:r>
                </a:p>
              </p:txBody>
            </p:sp>
          </p:grpSp>
        </p:grpSp>
      </p:grp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8DF77E1E-C373-3E4C-B1BC-3FD9EEAEE430}"/>
              </a:ext>
            </a:extLst>
          </p:cNvPr>
          <p:cNvSpPr/>
          <p:nvPr/>
        </p:nvSpPr>
        <p:spPr>
          <a:xfrm>
            <a:off x="4729655" y="2914390"/>
            <a:ext cx="6197478" cy="1531139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88CF1F-2D4E-3744-AE21-3EE22C269009}"/>
              </a:ext>
            </a:extLst>
          </p:cNvPr>
          <p:cNvSpPr/>
          <p:nvPr/>
        </p:nvSpPr>
        <p:spPr>
          <a:xfrm>
            <a:off x="4729655" y="4490159"/>
            <a:ext cx="6197478" cy="1531139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6BC704-A8C7-2B4F-AF2E-676050663BB4}"/>
              </a:ext>
            </a:extLst>
          </p:cNvPr>
          <p:cNvSpPr txBox="1"/>
          <p:nvPr/>
        </p:nvSpPr>
        <p:spPr>
          <a:xfrm>
            <a:off x="10946397" y="3469018"/>
            <a:ext cx="8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B954383-F7B1-D447-8027-1CE60147C414}"/>
              </a:ext>
            </a:extLst>
          </p:cNvPr>
          <p:cNvSpPr txBox="1"/>
          <p:nvPr/>
        </p:nvSpPr>
        <p:spPr>
          <a:xfrm>
            <a:off x="10981933" y="4936513"/>
            <a:ext cx="8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117314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31FB-C228-CA47-B1B4-7880613D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owlby One SC" panose="02000505060000020004" pitchFamily="2" charset="0"/>
              </a:rPr>
              <a:t>DockerHub</a:t>
            </a:r>
            <a:endParaRPr lang="en-US" dirty="0">
              <a:latin typeface="Bowlby One SC" panose="02000505060000020004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1C49AD-DE8F-D540-8809-4FBC271F9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927" y="1825625"/>
            <a:ext cx="10392146" cy="4351338"/>
          </a:xfrm>
        </p:spPr>
      </p:pic>
    </p:spTree>
    <p:extLst>
      <p:ext uri="{BB962C8B-B14F-4D97-AF65-F5344CB8AC3E}">
        <p14:creationId xmlns:p14="http://schemas.microsoft.com/office/powerpoint/2010/main" val="1777870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35C4-8D63-E442-B287-7D1E3D5A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wlby One SC" panose="02000505060000020004" pitchFamily="2" charset="0"/>
              </a:rPr>
              <a:t>Elastic Container Registry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993C59-6277-E548-A5D0-C8DA6518B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83087"/>
            <a:ext cx="10515600" cy="3236413"/>
          </a:xfrm>
        </p:spPr>
      </p:pic>
    </p:spTree>
    <p:extLst>
      <p:ext uri="{BB962C8B-B14F-4D97-AF65-F5344CB8AC3E}">
        <p14:creationId xmlns:p14="http://schemas.microsoft.com/office/powerpoint/2010/main" val="384055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7A79A-51CF-5E4E-9F73-E1AD378F7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wlby One SC" panose="02000505060000020004" pitchFamily="2" charset="0"/>
              </a:rPr>
              <a:t>Optional Install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5BAD1-E95B-7247-A932-536AAF1DA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77"/>
              </a:rPr>
              <a:t>Google </a:t>
            </a:r>
            <a:r>
              <a:rPr lang="en-US" i="1" dirty="0">
                <a:latin typeface="Rockwell" panose="02060603020205020403" pitchFamily="18" charset="77"/>
              </a:rPr>
              <a:t>Installing the AWS CLI</a:t>
            </a:r>
          </a:p>
          <a:p>
            <a:r>
              <a:rPr lang="en-US" dirty="0">
                <a:latin typeface="Rockwell" panose="02060603020205020403" pitchFamily="18" charset="77"/>
              </a:rPr>
              <a:t>Google </a:t>
            </a:r>
            <a:r>
              <a:rPr lang="en-US" i="1" dirty="0">
                <a:latin typeface="Rockwell" panose="02060603020205020403" pitchFamily="18" charset="77"/>
              </a:rPr>
              <a:t>Installing the Amazon ECS CLI</a:t>
            </a:r>
          </a:p>
          <a:p>
            <a:r>
              <a:rPr lang="en-US" dirty="0">
                <a:latin typeface="Rockwell" panose="02060603020205020403" pitchFamily="18" charset="77"/>
              </a:rPr>
              <a:t>Steps (roughly):</a:t>
            </a:r>
          </a:p>
          <a:p>
            <a:pPr lvl="1"/>
            <a:r>
              <a:rPr lang="en-US" dirty="0">
                <a:latin typeface="Rockwell" panose="02060603020205020403" pitchFamily="18" charset="77"/>
              </a:rPr>
              <a:t>Install CLI tools</a:t>
            </a:r>
          </a:p>
          <a:p>
            <a:pPr lvl="1"/>
            <a:r>
              <a:rPr lang="en-US" dirty="0">
                <a:latin typeface="Rockwell" panose="02060603020205020403" pitchFamily="18" charset="77"/>
              </a:rPr>
              <a:t>Create IAM user for programmatic access</a:t>
            </a:r>
          </a:p>
          <a:p>
            <a:pPr lvl="1"/>
            <a:r>
              <a:rPr lang="en-US" dirty="0">
                <a:latin typeface="Rockwell" panose="02060603020205020403" pitchFamily="18" charset="77"/>
              </a:rPr>
              <a:t>Save keys</a:t>
            </a:r>
          </a:p>
          <a:p>
            <a:pPr lvl="1"/>
            <a:r>
              <a:rPr lang="en-US" dirty="0">
                <a:latin typeface="Rockwell" panose="02060603020205020403" pitchFamily="18" charset="77"/>
              </a:rPr>
              <a:t>Add keys to cli when you login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3330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6EC2-1EC2-E54B-874B-30292FE1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Bowlby One SC" panose="02000505060000020004" pitchFamily="2" charset="0"/>
              </a:rPr>
              <a:t>Code Changes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63C10B-ABA4-8F4B-9A27-87D939ACC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39" r="1" b="8400"/>
          <a:stretch/>
        </p:blipFill>
        <p:spPr>
          <a:xfrm>
            <a:off x="828675" y="1825626"/>
            <a:ext cx="10525125" cy="4351338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0B2AAAFB-744A-B54B-B557-827D39E8F677}"/>
              </a:ext>
            </a:extLst>
          </p:cNvPr>
          <p:cNvSpPr/>
          <p:nvPr/>
        </p:nvSpPr>
        <p:spPr>
          <a:xfrm>
            <a:off x="220717" y="3226677"/>
            <a:ext cx="1019503" cy="493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678DEB9-2E13-6641-AB86-E1398F798746}"/>
              </a:ext>
            </a:extLst>
          </p:cNvPr>
          <p:cNvSpPr/>
          <p:nvPr/>
        </p:nvSpPr>
        <p:spPr>
          <a:xfrm rot="16200000">
            <a:off x="2979684" y="4264053"/>
            <a:ext cx="1019503" cy="493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60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6EC2-1EC2-E54B-874B-30292FE1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Bowlby One SC" panose="02000505060000020004" pitchFamily="2" charset="0"/>
              </a:rPr>
              <a:t>Code Changes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63C10B-ABA4-8F4B-9A27-87D939ACC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739" r="45762" b="8400"/>
          <a:stretch/>
        </p:blipFill>
        <p:spPr>
          <a:xfrm>
            <a:off x="828675" y="1825626"/>
            <a:ext cx="5708759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B375E7-1F69-AC4A-B468-71BFDF3F4451}"/>
              </a:ext>
            </a:extLst>
          </p:cNvPr>
          <p:cNvSpPr txBox="1"/>
          <p:nvPr/>
        </p:nvSpPr>
        <p:spPr>
          <a:xfrm>
            <a:off x="6847267" y="1875354"/>
            <a:ext cx="3159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http://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somedomain.com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api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/orders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D47766-096A-5447-988C-4E9E1E80CDA8}"/>
              </a:ext>
            </a:extLst>
          </p:cNvPr>
          <p:cNvSpPr txBox="1"/>
          <p:nvPr/>
        </p:nvSpPr>
        <p:spPr>
          <a:xfrm>
            <a:off x="6847267" y="3429000"/>
            <a:ext cx="534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http://somedomain.com:3001/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api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/orders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968CC1-E600-1E48-8FF6-5EE2DFC0DB72}"/>
              </a:ext>
            </a:extLst>
          </p:cNvPr>
          <p:cNvSpPr txBox="1"/>
          <p:nvPr/>
        </p:nvSpPr>
        <p:spPr>
          <a:xfrm>
            <a:off x="6847267" y="3059668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host = http://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somedomain.com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626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A253-0F03-1049-93B2-BCB4E97CA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owlby One SC" panose="02000505060000020004" pitchFamily="2" charset="0"/>
              </a:rPr>
              <a:t>Dockerfile</a:t>
            </a:r>
            <a:endParaRPr lang="en-US" dirty="0">
              <a:latin typeface="Bowlby One SC" panose="0200050506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24FD4-F1D1-654B-81E6-FCDB33788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77"/>
              </a:rPr>
              <a:t>Create two files called “</a:t>
            </a:r>
            <a:r>
              <a:rPr lang="en-US" dirty="0" err="1">
                <a:latin typeface="Rockwell" panose="02060603020205020403" pitchFamily="18" charset="77"/>
              </a:rPr>
              <a:t>Dockerfile</a:t>
            </a:r>
            <a:r>
              <a:rPr lang="en-US" dirty="0">
                <a:latin typeface="Rockwell" panose="02060603020205020403" pitchFamily="18" charset="77"/>
              </a:rPr>
              <a:t>”</a:t>
            </a:r>
          </a:p>
          <a:p>
            <a:pPr lvl="1"/>
            <a:r>
              <a:rPr lang="en-US" dirty="0">
                <a:latin typeface="Rockwell" panose="02060603020205020403" pitchFamily="18" charset="77"/>
              </a:rPr>
              <a:t>One in the </a:t>
            </a:r>
            <a:r>
              <a:rPr lang="en-US" i="1" dirty="0" err="1">
                <a:latin typeface="Rockwell" panose="02060603020205020403" pitchFamily="18" charset="77"/>
              </a:rPr>
              <a:t>api</a:t>
            </a:r>
            <a:r>
              <a:rPr lang="en-US" dirty="0">
                <a:latin typeface="Rockwell" panose="02060603020205020403" pitchFamily="18" charset="77"/>
              </a:rPr>
              <a:t> folder</a:t>
            </a:r>
          </a:p>
          <a:p>
            <a:pPr lvl="1"/>
            <a:r>
              <a:rPr lang="en-US" dirty="0">
                <a:latin typeface="Rockwell" panose="02060603020205020403" pitchFamily="18" charset="77"/>
              </a:rPr>
              <a:t>One in the </a:t>
            </a:r>
            <a:r>
              <a:rPr lang="en-US" i="1" dirty="0" err="1">
                <a:latin typeface="Rockwell" panose="02060603020205020403" pitchFamily="18" charset="77"/>
              </a:rPr>
              <a:t>pizzilla</a:t>
            </a:r>
            <a:r>
              <a:rPr lang="en-US" i="1" dirty="0">
                <a:latin typeface="Rockwell" panose="02060603020205020403" pitchFamily="18" charset="77"/>
              </a:rPr>
              <a:t>-react</a:t>
            </a:r>
            <a:r>
              <a:rPr lang="en-US" dirty="0">
                <a:latin typeface="Rockwell" panose="02060603020205020403" pitchFamily="18" charset="77"/>
              </a:rPr>
              <a:t> folder</a:t>
            </a:r>
          </a:p>
          <a:p>
            <a:pPr lvl="1"/>
            <a:endParaRPr lang="en-US" dirty="0">
              <a:latin typeface="Rockwell" panose="02060603020205020403" pitchFamily="18" charset="77"/>
            </a:endParaRPr>
          </a:p>
          <a:p>
            <a:pPr marL="457200" lvl="1" indent="0">
              <a:buNone/>
            </a:pPr>
            <a:endParaRPr lang="en-US" dirty="0">
              <a:latin typeface="Rockwell" panose="02060603020205020403" pitchFamily="18" charset="77"/>
            </a:endParaRPr>
          </a:p>
          <a:p>
            <a:pPr marL="457200" lvl="1" indent="0">
              <a:buNone/>
            </a:pPr>
            <a:r>
              <a:rPr lang="en-US" dirty="0">
                <a:latin typeface="Rockwell" panose="02060603020205020403" pitchFamily="18" charset="77"/>
              </a:rPr>
              <a:t>Used as instructions for Docker as how to build your container image</a:t>
            </a:r>
          </a:p>
        </p:txBody>
      </p:sp>
    </p:spTree>
    <p:extLst>
      <p:ext uri="{BB962C8B-B14F-4D97-AF65-F5344CB8AC3E}">
        <p14:creationId xmlns:p14="http://schemas.microsoft.com/office/powerpoint/2010/main" val="3972682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3DBED-5030-254F-BC6D-A551E6B8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owlby One SC" panose="02000505060000020004" pitchFamily="2" charset="0"/>
              </a:rPr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A981-556F-5946-81C3-2199C8687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node:10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Use Node.js version 10 as a starting point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WORKDIR /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/app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Inside the container, all the app code will be at 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usr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src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/app</a:t>
            </a:r>
          </a:p>
          <a:p>
            <a:pPr lvl="1"/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COPY . .</a:t>
            </a:r>
          </a:p>
          <a:p>
            <a:pPr lvl="1"/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Copy all the app code into the work directory</a:t>
            </a:r>
          </a:p>
          <a:p>
            <a:pPr lvl="1"/>
            <a:endParaRPr lang="en-US" sz="21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npm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install</a:t>
            </a:r>
          </a:p>
          <a:p>
            <a:pPr lvl="1"/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Tell docker to run </a:t>
            </a:r>
            <a:r>
              <a:rPr lang="en-US" sz="2100" dirty="0" err="1">
                <a:solidFill>
                  <a:schemeClr val="bg1">
                    <a:lumMod val="50000"/>
                  </a:schemeClr>
                </a:solidFill>
              </a:rPr>
              <a:t>npm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 install to get your </a:t>
            </a:r>
            <a:r>
              <a:rPr lang="en-US" sz="2100" dirty="0" err="1">
                <a:solidFill>
                  <a:schemeClr val="bg1">
                    <a:lumMod val="50000"/>
                  </a:schemeClr>
                </a:solidFill>
              </a:rPr>
              <a:t>node_modules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 folder</a:t>
            </a:r>
          </a:p>
          <a:p>
            <a:pPr marL="457200" lvl="1" indent="0">
              <a:buNone/>
            </a:pPr>
            <a:endParaRPr lang="en-US" sz="2100" dirty="0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882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3DBED-5030-254F-BC6D-A551E6B8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owlby One SC" panose="02000505060000020004" pitchFamily="2" charset="0"/>
              </a:rPr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A981-556F-5946-81C3-2199C8687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VOLUME /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src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/app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Set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usr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src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/app as the main volume for the container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EXPOSE 3000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Let port 3000 (where our react project runs) be shown outside of our container</a:t>
            </a:r>
          </a:p>
          <a:p>
            <a:pPr lvl="1"/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CMD [ "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npm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 "start" ]</a:t>
            </a:r>
          </a:p>
          <a:p>
            <a:pPr lvl="1"/>
            <a:r>
              <a:rPr lang="en-US" sz="2100" dirty="0">
                <a:solidFill>
                  <a:schemeClr val="bg1">
                    <a:lumMod val="50000"/>
                  </a:schemeClr>
                </a:solidFill>
              </a:rPr>
              <a:t>Tell docker what commands are used to start up our container.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014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20AC-23B5-A644-A1DD-8D321724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wlby One SC" panose="02000505060000020004" pitchFamily="2" charset="0"/>
              </a:rPr>
              <a:t>.</a:t>
            </a:r>
            <a:r>
              <a:rPr lang="en-US" dirty="0" err="1">
                <a:latin typeface="Bowlby One SC" panose="02000505060000020004" pitchFamily="2" charset="0"/>
              </a:rPr>
              <a:t>dockerignore</a:t>
            </a:r>
            <a:endParaRPr lang="en-US" dirty="0">
              <a:latin typeface="Bowlby One SC" panose="0200050506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0F1AD-3E6E-2243-86B2-F380C4407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77"/>
              </a:rPr>
              <a:t>What files should we not copy into our docker container?</a:t>
            </a:r>
          </a:p>
          <a:p>
            <a:r>
              <a:rPr lang="en-US" dirty="0">
                <a:latin typeface="Rockwell" panose="02060603020205020403" pitchFamily="18" charset="77"/>
              </a:rPr>
              <a:t>Create a .</a:t>
            </a:r>
            <a:r>
              <a:rPr lang="en-US" dirty="0" err="1">
                <a:latin typeface="Rockwell" panose="02060603020205020403" pitchFamily="18" charset="77"/>
              </a:rPr>
              <a:t>dockerignore</a:t>
            </a:r>
            <a:r>
              <a:rPr lang="en-US" dirty="0">
                <a:latin typeface="Rockwell" panose="02060603020205020403" pitchFamily="18" charset="77"/>
              </a:rPr>
              <a:t> file in the root directory of each container (</a:t>
            </a:r>
            <a:r>
              <a:rPr lang="en-US" dirty="0" err="1">
                <a:latin typeface="Rockwell" panose="02060603020205020403" pitchFamily="18" charset="77"/>
              </a:rPr>
              <a:t>api</a:t>
            </a:r>
            <a:r>
              <a:rPr lang="en-US" dirty="0">
                <a:latin typeface="Rockwell" panose="02060603020205020403" pitchFamily="18" charset="77"/>
              </a:rPr>
              <a:t> and </a:t>
            </a:r>
            <a:r>
              <a:rPr lang="en-US" dirty="0" err="1">
                <a:latin typeface="Rockwell" panose="02060603020205020403" pitchFamily="18" charset="77"/>
              </a:rPr>
              <a:t>pizzilla</a:t>
            </a:r>
            <a:r>
              <a:rPr lang="en-US" dirty="0">
                <a:latin typeface="Rockwell" panose="02060603020205020403" pitchFamily="18" charset="77"/>
              </a:rPr>
              <a:t>-react)</a:t>
            </a:r>
          </a:p>
          <a:p>
            <a:r>
              <a:rPr lang="en-US" dirty="0">
                <a:latin typeface="Rockwell" panose="02060603020205020403" pitchFamily="18" charset="77"/>
              </a:rPr>
              <a:t>Works just like .</a:t>
            </a:r>
            <a:r>
              <a:rPr lang="en-US" dirty="0" err="1">
                <a:latin typeface="Rockwell" panose="02060603020205020403" pitchFamily="18" charset="77"/>
              </a:rPr>
              <a:t>gitignore</a:t>
            </a:r>
            <a:endParaRPr lang="en-US" dirty="0">
              <a:latin typeface="Rockwell" panose="020606030202050204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3140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995BB-CF45-5343-9CD7-E2C0AD9C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wlby One SC" panose="02000505060000020004" pitchFamily="2" charset="0"/>
              </a:rPr>
              <a:t>The Problem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D0BFE4-453D-7C42-94FF-E208F5958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8373" y="1825625"/>
            <a:ext cx="7695253" cy="4351338"/>
          </a:xfrm>
        </p:spPr>
      </p:pic>
    </p:spTree>
    <p:extLst>
      <p:ext uri="{BB962C8B-B14F-4D97-AF65-F5344CB8AC3E}">
        <p14:creationId xmlns:p14="http://schemas.microsoft.com/office/powerpoint/2010/main" val="3285092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1316-5BE9-2347-9549-46A85248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wlby One SC" panose="02000505060000020004" pitchFamily="2" charset="0"/>
              </a:rPr>
              <a:t>The Shipping Industry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155562-FBF1-9F4D-A1B9-B06522ACE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73"/>
          <a:stretch/>
        </p:blipFill>
        <p:spPr>
          <a:xfrm>
            <a:off x="2702685" y="1690688"/>
            <a:ext cx="6786630" cy="4351338"/>
          </a:xfrm>
        </p:spPr>
      </p:pic>
    </p:spTree>
    <p:extLst>
      <p:ext uri="{BB962C8B-B14F-4D97-AF65-F5344CB8AC3E}">
        <p14:creationId xmlns:p14="http://schemas.microsoft.com/office/powerpoint/2010/main" val="3547362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3A13-0D3C-7649-BC77-D418223B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wlby One SC" panose="02000505060000020004" pitchFamily="2" charset="0"/>
              </a:rPr>
              <a:t>The 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73BBB9-762E-6F41-8F5A-A6755E688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416"/>
          <a:stretch/>
        </p:blipFill>
        <p:spPr>
          <a:xfrm>
            <a:off x="2693619" y="1690688"/>
            <a:ext cx="6804762" cy="4351338"/>
          </a:xfrm>
        </p:spPr>
      </p:pic>
    </p:spTree>
    <p:extLst>
      <p:ext uri="{BB962C8B-B14F-4D97-AF65-F5344CB8AC3E}">
        <p14:creationId xmlns:p14="http://schemas.microsoft.com/office/powerpoint/2010/main" val="1058334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1130C-F723-2146-B9C4-A68F98538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wlby One SC" panose="02000505060000020004" pitchFamily="2" charset="0"/>
              </a:rPr>
              <a:t>Docker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07381C-9428-FA4B-86B3-3E2FF0D86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972" y="1825625"/>
            <a:ext cx="6686055" cy="4351338"/>
          </a:xfrm>
        </p:spPr>
      </p:pic>
    </p:spTree>
    <p:extLst>
      <p:ext uri="{BB962C8B-B14F-4D97-AF65-F5344CB8AC3E}">
        <p14:creationId xmlns:p14="http://schemas.microsoft.com/office/powerpoint/2010/main" val="40954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1B6B-7FAD-094B-A139-7AA3486F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wlby One SC" panose="02000505060000020004" pitchFamily="2" charset="0"/>
              </a:rPr>
              <a:t>What is Docker?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64163C-DED7-314C-9FB5-88E8EFFB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1690688"/>
            <a:ext cx="68707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90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42152C-C6AF-2246-AB00-23312AE2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653" y="0"/>
            <a:ext cx="7920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98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D7BB1-643F-794F-975E-BA59B3562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312573"/>
            <a:ext cx="10515600" cy="1325563"/>
          </a:xfrm>
        </p:spPr>
        <p:txBody>
          <a:bodyPr/>
          <a:lstStyle/>
          <a:p>
            <a:r>
              <a:rPr lang="en-US" dirty="0">
                <a:latin typeface="Bowlby One SC" panose="02000505060000020004" pitchFamily="2" charset="0"/>
              </a:rPr>
              <a:t>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04FFD-626C-AD45-9312-51149C856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77"/>
              </a:rPr>
              <a:t>Container Orchestration System</a:t>
            </a:r>
          </a:p>
          <a:p>
            <a:r>
              <a:rPr lang="en-US" dirty="0">
                <a:latin typeface="Rockwell" panose="02060603020205020403" pitchFamily="18" charset="77"/>
              </a:rPr>
              <a:t>Basically helps you manage deployment and scaling of a group of containers</a:t>
            </a:r>
          </a:p>
          <a:p>
            <a:r>
              <a:rPr lang="en-US" dirty="0">
                <a:latin typeface="Rockwell" panose="02060603020205020403" pitchFamily="18" charset="77"/>
              </a:rPr>
              <a:t>Open source</a:t>
            </a:r>
          </a:p>
          <a:p>
            <a:r>
              <a:rPr lang="en-US" dirty="0">
                <a:latin typeface="Rockwell" panose="02060603020205020403" pitchFamily="18" charset="77"/>
              </a:rPr>
              <a:t>Created by Google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59DE1-1A05-8E48-A983-196F2D3ED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34" y="460977"/>
            <a:ext cx="1056409" cy="102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4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7035-3BD7-494F-B352-7F8C426A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wlby One SC" panose="02000505060000020004" pitchFamily="2" charset="0"/>
              </a:rPr>
              <a:t>Deploying your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FC032-4881-4D47-BFCF-D911D12EA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Rockwell" panose="02060603020205020403" pitchFamily="18" charset="77"/>
              </a:rPr>
              <a:t>AWS</a:t>
            </a:r>
          </a:p>
          <a:p>
            <a:pPr lvl="1"/>
            <a:r>
              <a:rPr lang="en-US" b="1" dirty="0">
                <a:latin typeface="Rockwell" panose="02060603020205020403" pitchFamily="18" charset="77"/>
              </a:rPr>
              <a:t>ECS (Elastic Container Service)</a:t>
            </a:r>
          </a:p>
          <a:p>
            <a:pPr lvl="1"/>
            <a:r>
              <a:rPr lang="en-US" dirty="0">
                <a:latin typeface="Rockwell" panose="02060603020205020403" pitchFamily="18" charset="77"/>
              </a:rPr>
              <a:t>EKS (Elastic Kubernetes Service)</a:t>
            </a:r>
          </a:p>
          <a:p>
            <a:pPr lvl="1"/>
            <a:endParaRPr lang="en-US" dirty="0">
              <a:latin typeface="Rockwell" panose="02060603020205020403" pitchFamily="18" charset="77"/>
            </a:endParaRPr>
          </a:p>
          <a:p>
            <a:pPr lvl="1"/>
            <a:r>
              <a:rPr lang="en-US" dirty="0">
                <a:latin typeface="Rockwell" panose="02060603020205020403" pitchFamily="18" charset="77"/>
              </a:rPr>
              <a:t>ECR (Elastic Container Registry)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15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397</Words>
  <Application>Microsoft Macintosh PowerPoint</Application>
  <PresentationFormat>Widescreen</PresentationFormat>
  <Paragraphs>108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Bowlby One SC</vt:lpstr>
      <vt:lpstr>Calibri</vt:lpstr>
      <vt:lpstr>Calibri Light</vt:lpstr>
      <vt:lpstr>Menlo</vt:lpstr>
      <vt:lpstr>Rockwell</vt:lpstr>
      <vt:lpstr>Office Theme</vt:lpstr>
      <vt:lpstr>PowerPoint Presentation</vt:lpstr>
      <vt:lpstr>The Problem</vt:lpstr>
      <vt:lpstr>The Shipping Industry</vt:lpstr>
      <vt:lpstr>The Solution</vt:lpstr>
      <vt:lpstr>Docker</vt:lpstr>
      <vt:lpstr>What is Docker?</vt:lpstr>
      <vt:lpstr>PowerPoint Presentation</vt:lpstr>
      <vt:lpstr>Kubernetes</vt:lpstr>
      <vt:lpstr>Deploying your Application</vt:lpstr>
      <vt:lpstr>Elastic Container Service</vt:lpstr>
      <vt:lpstr>DockerHub</vt:lpstr>
      <vt:lpstr>Elastic Container Registry</vt:lpstr>
      <vt:lpstr>Optional Install Steps</vt:lpstr>
      <vt:lpstr>Code Changes</vt:lpstr>
      <vt:lpstr>Code Changes</vt:lpstr>
      <vt:lpstr>Dockerfile</vt:lpstr>
      <vt:lpstr>Dockerfile</vt:lpstr>
      <vt:lpstr>Dockerfile</vt:lpstr>
      <vt:lpstr>.dockerignore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Lund</dc:creator>
  <cp:lastModifiedBy>Bryce Lund</cp:lastModifiedBy>
  <cp:revision>41</cp:revision>
  <dcterms:created xsi:type="dcterms:W3CDTF">2020-03-26T20:29:15Z</dcterms:created>
  <dcterms:modified xsi:type="dcterms:W3CDTF">2020-03-26T23:09:25Z</dcterms:modified>
</cp:coreProperties>
</file>